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theme/themeOverride1.xml" ContentType="application/vnd.openxmlformats-officedocument.themeOverride+xml"/>
  <Override PartName="/ppt/drawings/drawing2.xml" ContentType="application/vnd.openxmlformats-officedocument.drawingml.chartshapes+xml"/>
  <Override PartName="/ppt/charts/chart4.xml" ContentType="application/vnd.openxmlformats-officedocument.drawingml.char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notesMasterIdLst>
    <p:notesMasterId r:id="rId13"/>
  </p:notesMasterIdLst>
  <p:sldIdLst>
    <p:sldId id="256" r:id="rId2"/>
    <p:sldId id="362" r:id="rId3"/>
    <p:sldId id="331" r:id="rId4"/>
    <p:sldId id="383" r:id="rId5"/>
    <p:sldId id="366" r:id="rId6"/>
    <p:sldId id="367" r:id="rId7"/>
    <p:sldId id="368" r:id="rId8"/>
    <p:sldId id="371" r:id="rId9"/>
    <p:sldId id="379" r:id="rId10"/>
    <p:sldId id="354" r:id="rId11"/>
    <p:sldId id="296" r:id="rId12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83FE9"/>
    <a:srgbClr val="BB51BB"/>
    <a:srgbClr val="B687DD"/>
    <a:srgbClr val="EDF7FD"/>
    <a:srgbClr val="DC303C"/>
    <a:srgbClr val="F19437"/>
    <a:srgbClr val="64BA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Светлый стиль 1 -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2838BEF-8BB2-4498-84A7-C5851F593DF1}" styleName="Средний стиль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E8B1032C-EA38-4F05-BA0D-38AFFFC7BED3}" styleName="Светлый стиль 3 -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C4B1156A-380E-4F78-BDF5-A606A8083BF9}" styleName="Средний стиль 4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0505E3EF-67EA-436B-97B2-0124C06EBD24}" styleName="Средний стиль 4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317" autoAdjust="0"/>
  </p:normalViewPr>
  <p:slideViewPr>
    <p:cSldViewPr>
      <p:cViewPr>
        <p:scale>
          <a:sx n="89" d="100"/>
          <a:sy n="89" d="100"/>
        </p:scale>
        <p:origin x="-1258" y="-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.xml"/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1.xm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8"/>
    </mc:Choice>
    <mc:Fallback>
      <c:style val="28"/>
    </mc:Fallback>
  </mc:AlternateContent>
  <c:chart>
    <c:autoTitleDeleted val="0"/>
    <c:plotArea>
      <c:layout>
        <c:manualLayout>
          <c:layoutTarget val="inner"/>
          <c:xMode val="edge"/>
          <c:yMode val="edge"/>
          <c:x val="8.3505149004997767E-2"/>
          <c:y val="9.1394710004276736E-2"/>
          <c:w val="0.96680514094983871"/>
          <c:h val="0.7327160163831969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Доходы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</c:spPr>
          <c:invertIfNegative val="0"/>
          <c:dLbls>
            <c:dLbl>
              <c:idx val="0"/>
              <c:layout>
                <c:manualLayout>
                  <c:x val="-4.5265716886583596E-3"/>
                  <c:y val="1.30563871434681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"/>
                  <c:y val="7.833832286080862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" sourceLinked="0"/>
            <c:txPr>
              <a:bodyPr/>
              <a:lstStyle/>
              <a:p>
                <a:pPr>
                  <a:defRPr sz="20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Лист1!$B$1:$C$1</c:f>
              <c:strCache>
                <c:ptCount val="2"/>
                <c:pt idx="0">
                  <c:v>2021 год</c:v>
                </c:pt>
                <c:pt idx="1">
                  <c:v>2022 год</c:v>
                </c:pt>
              </c:strCache>
            </c:strRef>
          </c:cat>
          <c:val>
            <c:numRef>
              <c:f>Лист1!$B$2:$C$2</c:f>
              <c:numCache>
                <c:formatCode>0</c:formatCode>
                <c:ptCount val="2"/>
                <c:pt idx="0">
                  <c:v>123160</c:v>
                </c:pt>
                <c:pt idx="1">
                  <c:v>127868</c:v>
                </c:pt>
              </c:numCache>
            </c:numRef>
          </c:val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Расходы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dLbls>
            <c:dLbl>
              <c:idx val="0"/>
              <c:layout>
                <c:manualLayout>
                  <c:x val="3.0177144591055733E-3"/>
                  <c:y val="1.566766457216172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" sourceLinked="0"/>
            <c:txPr>
              <a:bodyPr/>
              <a:lstStyle/>
              <a:p>
                <a:pPr>
                  <a:defRPr sz="20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Лист1!$B$1:$C$1</c:f>
              <c:strCache>
                <c:ptCount val="2"/>
                <c:pt idx="0">
                  <c:v>2021 год</c:v>
                </c:pt>
                <c:pt idx="1">
                  <c:v>2022 год</c:v>
                </c:pt>
              </c:strCache>
            </c:strRef>
          </c:cat>
          <c:val>
            <c:numRef>
              <c:f>Лист1!$B$3:$C$3</c:f>
              <c:numCache>
                <c:formatCode>0</c:formatCode>
                <c:ptCount val="2"/>
                <c:pt idx="0">
                  <c:v>144463</c:v>
                </c:pt>
                <c:pt idx="1">
                  <c:v>134795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82230784"/>
        <c:axId val="282232320"/>
      </c:barChart>
      <c:catAx>
        <c:axId val="28223078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2000"/>
            </a:pPr>
            <a:endParaRPr lang="ru-RU"/>
          </a:p>
        </c:txPr>
        <c:crossAx val="282232320"/>
        <c:crosses val="autoZero"/>
        <c:auto val="1"/>
        <c:lblAlgn val="ctr"/>
        <c:lblOffset val="100"/>
        <c:noMultiLvlLbl val="0"/>
      </c:catAx>
      <c:valAx>
        <c:axId val="282232320"/>
        <c:scaling>
          <c:orientation val="minMax"/>
        </c:scaling>
        <c:delete val="0"/>
        <c:axPos val="l"/>
        <c:majorGridlines/>
        <c:numFmt formatCode="0" sourceLinked="1"/>
        <c:majorTickMark val="out"/>
        <c:minorTickMark val="none"/>
        <c:tickLblPos val="nextTo"/>
        <c:crossAx val="282230784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20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0"/>
    <c:plotArea>
      <c:layout>
        <c:manualLayout>
          <c:layoutTarget val="inner"/>
          <c:xMode val="edge"/>
          <c:yMode val="edge"/>
          <c:x val="1.1734361329833772E-2"/>
          <c:y val="0"/>
          <c:w val="0.65363090551181102"/>
          <c:h val="0.92193922897455838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Лист1!$A$5</c:f>
              <c:strCache>
                <c:ptCount val="1"/>
                <c:pt idx="0">
                  <c:v>Прочие безвозмездные поступления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-5.5555555555555558E-3"/>
                  <c:y val="1.815566244273512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4.1666666666666666E-3"/>
                  <c:y val="2.07493285059829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" sourceLinked="0"/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Лист1!$B$1:$C$1</c:f>
              <c:strCache>
                <c:ptCount val="2"/>
                <c:pt idx="0">
                  <c:v>2021 год</c:v>
                </c:pt>
                <c:pt idx="1">
                  <c:v>2022 год</c:v>
                </c:pt>
              </c:strCache>
            </c:strRef>
          </c:cat>
          <c:val>
            <c:numRef>
              <c:f>Лист1!$B$5:$C$5</c:f>
              <c:numCache>
                <c:formatCode>#,##0</c:formatCode>
                <c:ptCount val="2"/>
                <c:pt idx="0">
                  <c:v>853.65</c:v>
                </c:pt>
                <c:pt idx="1">
                  <c:v>1551.18</c:v>
                </c:pt>
              </c:numCache>
            </c:numRef>
          </c:val>
        </c:ser>
        <c:ser>
          <c:idx val="3"/>
          <c:order val="1"/>
          <c:tx>
            <c:strRef>
              <c:f>Лист1!$A$4</c:f>
              <c:strCache>
                <c:ptCount val="1"/>
                <c:pt idx="0">
                  <c:v>Субсидии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5.5555555555555558E-3"/>
                  <c:y val="-2.59387028892214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Лист1!$B$1:$C$1</c:f>
              <c:strCache>
                <c:ptCount val="2"/>
                <c:pt idx="0">
                  <c:v>2021 год</c:v>
                </c:pt>
                <c:pt idx="1">
                  <c:v>2022 год</c:v>
                </c:pt>
              </c:strCache>
            </c:strRef>
          </c:cat>
          <c:val>
            <c:numRef>
              <c:f>Лист1!$B$4:$C$4</c:f>
              <c:numCache>
                <c:formatCode>#,##0</c:formatCode>
                <c:ptCount val="2"/>
                <c:pt idx="0">
                  <c:v>3130.29</c:v>
                </c:pt>
                <c:pt idx="1">
                  <c:v>4561.47</c:v>
                </c:pt>
              </c:numCache>
            </c:numRef>
          </c:val>
        </c:ser>
        <c:ser>
          <c:idx val="1"/>
          <c:order val="2"/>
          <c:tx>
            <c:strRef>
              <c:f>Лист1!$A$3</c:f>
              <c:strCache>
                <c:ptCount val="1"/>
                <c:pt idx="0">
                  <c:v>Дотации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1.3888888888888909E-3"/>
                  <c:y val="3.515284016061709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"/>
                  <c:y val="-4.727437692108287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7777777777777835E-3"/>
                  <c:y val="-1.09383483679639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0"/>
                  <c:y val="-8.750678694371178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3888888888888909E-3"/>
                  <c:y val="-1.31260180415567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" sourceLinked="0"/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Лист1!$B$1:$C$1</c:f>
              <c:strCache>
                <c:ptCount val="2"/>
                <c:pt idx="0">
                  <c:v>2021 год</c:v>
                </c:pt>
                <c:pt idx="1">
                  <c:v>2022 год</c:v>
                </c:pt>
              </c:strCache>
            </c:strRef>
          </c:cat>
          <c:val>
            <c:numRef>
              <c:f>Лист1!$B$3:$C$3</c:f>
              <c:numCache>
                <c:formatCode>#,##0</c:formatCode>
                <c:ptCount val="2"/>
                <c:pt idx="0">
                  <c:v>15273.8</c:v>
                </c:pt>
                <c:pt idx="1">
                  <c:v>23894.1</c:v>
                </c:pt>
              </c:numCache>
            </c:numRef>
          </c:val>
        </c:ser>
        <c:ser>
          <c:idx val="2"/>
          <c:order val="3"/>
          <c:tx>
            <c:strRef>
              <c:f>Лист1!$A$2</c:f>
              <c:strCache>
                <c:ptCount val="1"/>
                <c:pt idx="0">
                  <c:v>Налоговые и неналоговые доходы 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Лист1!$B$1:$C$1</c:f>
              <c:strCache>
                <c:ptCount val="2"/>
                <c:pt idx="0">
                  <c:v>2021 год</c:v>
                </c:pt>
                <c:pt idx="1">
                  <c:v>2022 год</c:v>
                </c:pt>
              </c:strCache>
            </c:strRef>
          </c:cat>
          <c:val>
            <c:numRef>
              <c:f>Лист1!$B$2:$C$2</c:f>
              <c:numCache>
                <c:formatCode>#,##0</c:formatCode>
                <c:ptCount val="2"/>
                <c:pt idx="0">
                  <c:v>103902.34</c:v>
                </c:pt>
                <c:pt idx="1">
                  <c:v>97861.6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30"/>
        <c:overlap val="100"/>
        <c:axId val="284557312"/>
        <c:axId val="284558848"/>
      </c:barChart>
      <c:catAx>
        <c:axId val="2845573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 b="1"/>
            </a:pPr>
            <a:endParaRPr lang="ru-RU"/>
          </a:p>
        </c:txPr>
        <c:crossAx val="284558848"/>
        <c:crosses val="autoZero"/>
        <c:auto val="1"/>
        <c:lblAlgn val="ctr"/>
        <c:lblOffset val="100"/>
        <c:tickLblSkip val="1"/>
        <c:noMultiLvlLbl val="0"/>
      </c:catAx>
      <c:valAx>
        <c:axId val="284558848"/>
        <c:scaling>
          <c:orientation val="minMax"/>
        </c:scaling>
        <c:delete val="1"/>
        <c:axPos val="l"/>
        <c:majorGridlines>
          <c:spPr>
            <a:ln>
              <a:noFill/>
            </a:ln>
          </c:spPr>
        </c:majorGridlines>
        <c:numFmt formatCode="#,##0" sourceLinked="0"/>
        <c:majorTickMark val="out"/>
        <c:minorTickMark val="none"/>
        <c:tickLblPos val="none"/>
        <c:crossAx val="28455731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7083333333333328"/>
          <c:y val="0.20398979361770261"/>
          <c:w val="0.30138888888888887"/>
          <c:h val="0.57511828751053806"/>
        </c:manualLayout>
      </c:layout>
      <c:overlay val="0"/>
      <c:txPr>
        <a:bodyPr/>
        <a:lstStyle/>
        <a:p>
          <a:pPr>
            <a:defRPr sz="16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3.9908156962433862E-2"/>
          <c:y val="0.46090712143095214"/>
          <c:w val="0.64986071288361669"/>
          <c:h val="0.41511938488316114"/>
        </c:manualLayout>
      </c:layout>
      <c:lineChart>
        <c:grouping val="standard"/>
        <c:varyColors val="0"/>
        <c:ser>
          <c:idx val="1"/>
          <c:order val="0"/>
          <c:tx>
            <c:strRef>
              <c:f>Лист1!$C$1</c:f>
              <c:strCache>
                <c:ptCount val="1"/>
                <c:pt idx="0">
                  <c:v>Доходы всего</c:v>
                </c:pt>
              </c:strCache>
            </c:strRef>
          </c:tx>
          <c:spPr>
            <a:ln w="34925">
              <a:solidFill>
                <a:srgbClr val="142DAC"/>
              </a:solidFill>
            </a:ln>
          </c:spPr>
          <c:marker>
            <c:symbol val="square"/>
            <c:size val="7"/>
            <c:spPr>
              <a:solidFill>
                <a:srgbClr val="142DAC"/>
              </a:solidFill>
              <a:ln>
                <a:solidFill>
                  <a:srgbClr val="142DAC"/>
                </a:solidFill>
                <a:tailEnd type="stealth"/>
              </a:ln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marker>
          <c:dLbls>
            <c:dLbl>
              <c:idx val="0"/>
              <c:layout>
                <c:manualLayout>
                  <c:x val="-4.3381417680004052E-2"/>
                  <c:y val="-0.1344786921823501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4.2344296318259415E-2"/>
                  <c:y val="-2.914411128912598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3.4664812401479478E-2"/>
                  <c:y val="-3.341147968380481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" sourceLinked="0"/>
            <c:txPr>
              <a:bodyPr/>
              <a:lstStyle/>
              <a:p>
                <a:pPr>
                  <a:defRPr sz="1600" b="1">
                    <a:solidFill>
                      <a:srgbClr val="002060"/>
                    </a:solidFill>
                    <a:latin typeface="Trebuchet MS" panose="020B0603020202020204" pitchFamily="34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Лист1!$B$2:$B$3</c:f>
              <c:numCache>
                <c:formatCode>General</c:formatCode>
                <c:ptCount val="2"/>
                <c:pt idx="0">
                  <c:v>2021</c:v>
                </c:pt>
                <c:pt idx="1">
                  <c:v>2022</c:v>
                </c:pt>
              </c:numCache>
            </c:numRef>
          </c:cat>
          <c:val>
            <c:numRef>
              <c:f>Лист1!$C$2:$C$3</c:f>
              <c:numCache>
                <c:formatCode>#,##0</c:formatCode>
                <c:ptCount val="2"/>
                <c:pt idx="0">
                  <c:v>123160.07</c:v>
                </c:pt>
                <c:pt idx="1">
                  <c:v>127868.35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84756992"/>
        <c:axId val="284779264"/>
      </c:lineChart>
      <c:catAx>
        <c:axId val="28475699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284779264"/>
        <c:crosses val="autoZero"/>
        <c:auto val="1"/>
        <c:lblAlgn val="ctr"/>
        <c:lblOffset val="100"/>
        <c:noMultiLvlLbl val="0"/>
      </c:catAx>
      <c:valAx>
        <c:axId val="284779264"/>
        <c:scaling>
          <c:orientation val="minMax"/>
          <c:min val="0"/>
        </c:scaling>
        <c:delete val="1"/>
        <c:axPos val="l"/>
        <c:numFmt formatCode="#,##0" sourceLinked="0"/>
        <c:majorTickMark val="out"/>
        <c:minorTickMark val="none"/>
        <c:tickLblPos val="none"/>
        <c:crossAx val="284756992"/>
        <c:crosses val="autoZero"/>
        <c:crossBetween val="between"/>
      </c:valAx>
      <c:spPr>
        <a:ln>
          <a:noFill/>
        </a:ln>
      </c:spPr>
    </c:plotArea>
    <c:legend>
      <c:legendPos val="r"/>
      <c:layout>
        <c:manualLayout>
          <c:xMode val="edge"/>
          <c:yMode val="edge"/>
          <c:x val="0.68885210170423994"/>
          <c:y val="0.37534718364626152"/>
          <c:w val="0.25242177541793942"/>
          <c:h val="0.15008188141427625"/>
        </c:manualLayout>
      </c:layout>
      <c:overlay val="0"/>
      <c:txPr>
        <a:bodyPr/>
        <a:lstStyle/>
        <a:p>
          <a:pPr>
            <a:defRPr sz="1800" b="1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2">
    <c:autoUpdate val="0"/>
  </c:externalData>
  <c:userShapes r:id="rId3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4467565433110705"/>
          <c:y val="0.11453984357360132"/>
          <c:w val="0.56544138448174874"/>
          <c:h val="0.87457296182180522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3"/>
          <c:dPt>
            <c:idx val="0"/>
            <c:bubble3D val="0"/>
            <c:explosion val="4"/>
          </c:dPt>
          <c:dPt>
            <c:idx val="1"/>
            <c:bubble3D val="0"/>
            <c:explosion val="6"/>
          </c:dPt>
          <c:dPt>
            <c:idx val="2"/>
            <c:bubble3D val="0"/>
            <c:explosion val="7"/>
          </c:dPt>
          <c:dPt>
            <c:idx val="3"/>
            <c:bubble3D val="0"/>
            <c:explosion val="7"/>
          </c:dPt>
          <c:dPt>
            <c:idx val="4"/>
            <c:bubble3D val="0"/>
            <c:explosion val="7"/>
          </c:dPt>
          <c:dPt>
            <c:idx val="5"/>
            <c:bubble3D val="0"/>
            <c:explosion val="7"/>
          </c:dPt>
          <c:dPt>
            <c:idx val="6"/>
            <c:bubble3D val="0"/>
            <c:explosion val="7"/>
          </c:dPt>
          <c:dPt>
            <c:idx val="7"/>
            <c:bubble3D val="0"/>
            <c:explosion val="7"/>
          </c:dPt>
          <c:dPt>
            <c:idx val="8"/>
            <c:bubble3D val="0"/>
            <c:explosion val="6"/>
          </c:dPt>
          <c:dPt>
            <c:idx val="9"/>
            <c:bubble3D val="0"/>
            <c:explosion val="6"/>
          </c:dPt>
          <c:dLbls>
            <c:dLbl>
              <c:idx val="0"/>
              <c:layout>
                <c:manualLayout>
                  <c:x val="6.1044948598308793E-2"/>
                  <c:y val="-6.1114141905698194E-3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</c:dLbl>
            <c:dLbl>
              <c:idx val="1"/>
              <c:layout>
                <c:manualLayout>
                  <c:x val="4.0114558946469446E-2"/>
                  <c:y val="7.8348708577647322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/>
                      <a:t>национальная </a:t>
                    </a:r>
                    <a:r>
                      <a:rPr lang="ru-RU" sz="1600" dirty="0"/>
                      <a:t>экономика </a:t>
                    </a:r>
                    <a:endParaRPr lang="ru-RU" sz="1600" dirty="0" smtClean="0"/>
                  </a:p>
                  <a:p>
                    <a:r>
                      <a:rPr lang="ru-RU" sz="1600" dirty="0" smtClean="0"/>
                      <a:t>15,5</a:t>
                    </a:r>
                    <a:r>
                      <a:rPr lang="ru-RU" sz="1600" dirty="0"/>
                      <a:t>%</a:t>
                    </a:r>
                    <a:endParaRPr lang="ru-RU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</c:dLbl>
            <c:dLbl>
              <c:idx val="2"/>
              <c:layout>
                <c:manualLayout>
                  <c:x val="8.6364633750482828E-3"/>
                  <c:y val="-5.3432363182998127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/>
                      <a:t>ЖКХ </a:t>
                    </a:r>
                  </a:p>
                  <a:p>
                    <a:r>
                      <a:rPr lang="ru-RU" sz="1600" dirty="0" smtClean="0"/>
                      <a:t>40,8</a:t>
                    </a:r>
                    <a:r>
                      <a:rPr lang="ru-RU" sz="1600" dirty="0"/>
                      <a:t>%</a:t>
                    </a:r>
                    <a:endParaRPr lang="ru-RU" dirty="0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</c:dLbl>
            <c:dLbl>
              <c:idx val="3"/>
              <c:layout>
                <c:manualLayout>
                  <c:x val="-5.9901693925551419E-2"/>
                  <c:y val="9.8671588708241068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/>
                      <a:t>культура </a:t>
                    </a:r>
                    <a:endParaRPr lang="ru-RU" sz="1600" dirty="0" smtClean="0"/>
                  </a:p>
                  <a:p>
                    <a:r>
                      <a:rPr lang="ru-RU" sz="1600" dirty="0" smtClean="0"/>
                      <a:t>27,4</a:t>
                    </a:r>
                    <a:r>
                      <a:rPr lang="ru-RU" sz="1600" dirty="0"/>
                      <a:t>%</a:t>
                    </a:r>
                    <a:endParaRPr lang="ru-RU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</c:dLbl>
            <c:dLbl>
              <c:idx val="4"/>
              <c:layout>
                <c:manualLayout>
                  <c:x val="-9.5406852228978253E-2"/>
                  <c:y val="-3.7760272406882536E-3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</c:dLbl>
            <c:dLbl>
              <c:idx val="5"/>
              <c:layout>
                <c:manualLayout>
                  <c:x val="1.9652941112467154E-2"/>
                  <c:y val="0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</c:dLbl>
            <c:txPr>
              <a:bodyPr/>
              <a:lstStyle/>
              <a:p>
                <a:pPr>
                  <a:defRPr sz="16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 </c:separator>
            <c:showLeaderLines val="1"/>
          </c:dLbls>
          <c:cat>
            <c:strRef>
              <c:f>Лист1!$A$2:$A$7</c:f>
              <c:strCache>
                <c:ptCount val="6"/>
                <c:pt idx="0">
                  <c:v>общегосударственные вопросы</c:v>
                </c:pt>
                <c:pt idx="1">
                  <c:v>национальная экономика</c:v>
                </c:pt>
                <c:pt idx="2">
                  <c:v>ЖКХ</c:v>
                </c:pt>
                <c:pt idx="3">
                  <c:v>культура</c:v>
                </c:pt>
                <c:pt idx="4">
                  <c:v>социальная политика</c:v>
                </c:pt>
                <c:pt idx="5">
                  <c:v>прочие расходы</c:v>
                </c:pt>
              </c:strCache>
            </c:strRef>
          </c:cat>
          <c:val>
            <c:numRef>
              <c:f>Лист1!$B$2:$B$7</c:f>
              <c:numCache>
                <c:formatCode>0.0%</c:formatCode>
                <c:ptCount val="6"/>
                <c:pt idx="0">
                  <c:v>8.1000000000000003E-2</c:v>
                </c:pt>
                <c:pt idx="1">
                  <c:v>0.11</c:v>
                </c:pt>
                <c:pt idx="2">
                  <c:v>0.60299999999999998</c:v>
                </c:pt>
                <c:pt idx="3">
                  <c:v>0.159</c:v>
                </c:pt>
                <c:pt idx="4">
                  <c:v>3.3000000000000002E-2</c:v>
                </c:pt>
                <c:pt idx="5">
                  <c:v>1.4E-2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0.24762</cdr:x>
      <cdr:y>0.52396</cdr:y>
    </cdr:from>
    <cdr:to>
      <cdr:x>0.7096</cdr:x>
      <cdr:y>0.74276</cdr:y>
    </cdr:to>
    <cdr:cxnSp macro="">
      <cdr:nvCxnSpPr>
        <cdr:cNvPr id="3" name="Прямая со стрелкой 2"/>
        <cdr:cNvCxnSpPr/>
      </cdr:nvCxnSpPr>
      <cdr:spPr>
        <a:xfrm xmlns:a="http://schemas.openxmlformats.org/drawingml/2006/main" flipV="1">
          <a:off x="2084247" y="2548303"/>
          <a:ext cx="3888432" cy="1064144"/>
        </a:xfrm>
        <a:prstGeom xmlns:a="http://schemas.openxmlformats.org/drawingml/2006/main" prst="straightConnector1">
          <a:avLst/>
        </a:prstGeom>
        <a:ln xmlns:a="http://schemas.openxmlformats.org/drawingml/2006/main" w="28575">
          <a:solidFill>
            <a:schemeClr val="accent3">
              <a:lumMod val="75000"/>
            </a:schemeClr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0.3674</cdr:x>
      <cdr:y>0.56262</cdr:y>
    </cdr:from>
    <cdr:to>
      <cdr:x>0.86359</cdr:x>
      <cdr:y>0.8076</cdr:y>
    </cdr:to>
    <cdr:cxnSp macro="">
      <cdr:nvCxnSpPr>
        <cdr:cNvPr id="4" name="Прямая со стрелкой 3"/>
        <cdr:cNvCxnSpPr/>
      </cdr:nvCxnSpPr>
      <cdr:spPr>
        <a:xfrm xmlns:a="http://schemas.openxmlformats.org/drawingml/2006/main" flipV="1">
          <a:off x="3092359" y="2736304"/>
          <a:ext cx="4176464" cy="1191478"/>
        </a:xfrm>
        <a:prstGeom xmlns:a="http://schemas.openxmlformats.org/drawingml/2006/main" prst="straightConnector1">
          <a:avLst/>
        </a:prstGeom>
        <a:ln xmlns:a="http://schemas.openxmlformats.org/drawingml/2006/main" w="28575">
          <a:solidFill>
            <a:srgbClr val="00B0F0"/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0.46972</cdr:x>
      <cdr:y>0.53301</cdr:y>
    </cdr:from>
    <cdr:to>
      <cdr:x>0.57755</cdr:x>
      <cdr:y>0.61527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3953610" y="2592288"/>
          <a:ext cx="907621" cy="40011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2000" b="1" dirty="0" smtClean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+3,8%</a:t>
          </a:r>
          <a:endParaRPr lang="ru-RU" sz="2000" b="1" dirty="0">
            <a:solidFill>
              <a:schemeClr val="accent3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0.3178</cdr:x>
      <cdr:y>0.29167</cdr:y>
    </cdr:from>
    <cdr:to>
      <cdr:x>0.43223</cdr:x>
      <cdr:y>0.58333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753114" y="504056"/>
          <a:ext cx="991312" cy="5040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400" b="1" dirty="0" smtClean="0">
              <a:solidFill>
                <a:schemeClr val="tx1">
                  <a:lumMod val="85000"/>
                  <a:lumOff val="15000"/>
                </a:schemeClr>
              </a:solidFill>
              <a:latin typeface="Trebuchet MS" panose="020B0603020202020204" pitchFamily="34" charset="0"/>
            </a:rPr>
            <a:t>+ 3,8 %</a:t>
          </a:r>
          <a:endParaRPr lang="ru-RU" sz="1400" b="1" dirty="0">
            <a:solidFill>
              <a:schemeClr val="tx1">
                <a:lumMod val="85000"/>
                <a:lumOff val="15000"/>
              </a:schemeClr>
            </a:solidFill>
            <a:latin typeface="Trebuchet MS" panose="020B0603020202020204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4" y="8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53" y="8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F97A9B-783E-41BC-8B6C-5C8EC65C8DBB}" type="datetimeFigureOut">
              <a:rPr lang="ru-RU" smtClean="0"/>
              <a:pPr/>
              <a:t>28.04.2023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15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4" y="9430092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53" y="9430092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259846-528B-4E20-9CB1-DEFD26683D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36311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981200"/>
            <a:ext cx="8229600" cy="3886200"/>
          </a:xfrm>
        </p:spPr>
        <p:txBody>
          <a:bodyPr/>
          <a:lstStyle/>
          <a:p>
            <a:pPr lvl="0"/>
            <a:endParaRPr lang="ru-RU" noProof="0" dirty="0" smtClean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F784AF-202E-4E90-8E6B-E376377F833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C872E8-4799-4906-B883-9830661BF9C2}" type="datetime1">
              <a:rPr lang="ru-RU"/>
              <a:pPr>
                <a:defRPr/>
              </a:pPr>
              <a:t>28.04.2023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22034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28.04.2023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28.04.2023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28.04.2023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28.04.2023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28.04.2023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28.04.2023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28.04.2023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  <p:sldLayoutId id="2147483840" r:id="rId12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feu@permsky.permkrai.ru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1700808"/>
            <a:ext cx="856895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sz="4000" b="1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Исполнение </a:t>
            </a:r>
            <a:r>
              <a:rPr lang="ru-RU" altLang="ru-RU" sz="4000" b="1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бюджета</a:t>
            </a:r>
          </a:p>
          <a:p>
            <a:pPr algn="ctr"/>
            <a:r>
              <a:rPr lang="ru-RU" altLang="ru-RU" sz="4000" b="1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Кондратовского сельского поселения</a:t>
            </a:r>
            <a:r>
              <a:rPr lang="ru-RU" altLang="ru-RU" sz="4000" b="1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4000" b="1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2022 </a:t>
            </a:r>
            <a:r>
              <a:rPr lang="ru-RU" altLang="ru-RU" sz="4000" b="1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</a:t>
            </a:r>
          </a:p>
        </p:txBody>
      </p:sp>
      <p:pic>
        <p:nvPicPr>
          <p:cNvPr id="4" name="Рисунок 3" descr="C:\Documents and Settings\b_alex\Рабочий стол\gerb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6627" y="10771"/>
            <a:ext cx="720080" cy="10527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286645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7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683568" y="908720"/>
            <a:ext cx="7581900" cy="31242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altLang="ru-RU" sz="2800" b="1" dirty="0">
                <a:solidFill>
                  <a:srgbClr val="424456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Контактная информация</a:t>
            </a:r>
            <a:r>
              <a:rPr lang="ru-RU" altLang="ru-RU" sz="1800" b="1" dirty="0">
                <a:solidFill>
                  <a:srgbClr val="424456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lang="ru-RU" altLang="ru-RU" sz="1800" b="1" dirty="0">
                <a:solidFill>
                  <a:srgbClr val="424456"/>
                </a:solidFill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lang="ru-RU" altLang="ru-RU" sz="1800" b="1" dirty="0">
                <a:solidFill>
                  <a:srgbClr val="424456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lang="ru-RU" altLang="ru-RU" sz="1800" b="1" dirty="0">
                <a:solidFill>
                  <a:srgbClr val="424456"/>
                </a:solidFill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Финансово-экономическое управление администрации </a:t>
            </a:r>
            <a:b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Пермского муниципального округа</a:t>
            </a:r>
            <a:b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Почтовый адрес: 614065, г. Пермь, </a:t>
            </a:r>
            <a:b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ул. Верхне-</a:t>
            </a:r>
            <a:r>
              <a:rPr lang="ru-RU" altLang="ru-RU" sz="1800" b="1" dirty="0" err="1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Муллинская</a:t>
            </a:r>
            <a: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, 71,</a:t>
            </a:r>
            <a:b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часы работы: с 8-00 до 12-00 с 13-00 до 17-00,</a:t>
            </a:r>
            <a:b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телефон </a:t>
            </a:r>
            <a:r>
              <a:rPr lang="en-US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29</a:t>
            </a:r>
            <a: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67</a:t>
            </a:r>
            <a:r>
              <a:rPr lang="en-US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90</a:t>
            </a:r>
            <a:r>
              <a:rPr lang="en-US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296 26 51, </a:t>
            </a:r>
            <a:b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адрес электронной почты: </a:t>
            </a:r>
            <a:r>
              <a:rPr lang="en-US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  <a:hlinkClick r:id="rId3"/>
              </a:rPr>
              <a:t>feu@permsky.permkrai.ru</a:t>
            </a:r>
            <a:endParaRPr lang="ru-RU" altLang="ru-RU" sz="1800" b="1" dirty="0">
              <a:solidFill>
                <a:srgbClr val="5C92B5">
                  <a:lumMod val="75000"/>
                </a:srgb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altLang="ru-RU" sz="1800" b="1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официальный сайт http://feu.permraion.ru</a:t>
            </a:r>
            <a:endParaRPr lang="ru-RU" altLang="ru-RU" sz="1800" b="1" dirty="0">
              <a:solidFill>
                <a:srgbClr val="5C92B5">
                  <a:lumMod val="75000"/>
                </a:srgb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7348" name="Нижний колонтитул 4"/>
          <p:cNvSpPr txBox="1">
            <a:spLocks noGrp="1"/>
          </p:cNvSpPr>
          <p:nvPr/>
        </p:nvSpPr>
        <p:spPr bwMode="auto">
          <a:xfrm>
            <a:off x="3071813" y="6357938"/>
            <a:ext cx="33528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200">
              <a:solidFill>
                <a:srgbClr val="045C75"/>
              </a:solidFill>
              <a:latin typeface="Calibri" pitchFamily="34" charset="0"/>
              <a:cs typeface="Times New Roman" pitchFamily="18" charset="0"/>
            </a:endParaRPr>
          </a:p>
        </p:txBody>
      </p:sp>
      <p:pic>
        <p:nvPicPr>
          <p:cNvPr id="4" name="Picture 2" descr="https://supportit.ru/img/contacts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4365104"/>
            <a:ext cx="3600400" cy="1662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1018717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7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755650" y="2492375"/>
            <a:ext cx="7581900" cy="312420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ru-RU" altLang="ru-RU" sz="4400" b="1" smtClean="0">
                <a:latin typeface="Times New Roman" pitchFamily="18" charset="0"/>
              </a:rPr>
              <a:t>Спасибо за внимание!</a:t>
            </a:r>
          </a:p>
        </p:txBody>
      </p:sp>
      <p:sp>
        <p:nvSpPr>
          <p:cNvPr id="57348" name="Нижний колонтитул 4"/>
          <p:cNvSpPr txBox="1">
            <a:spLocks noGrp="1"/>
          </p:cNvSpPr>
          <p:nvPr/>
        </p:nvSpPr>
        <p:spPr bwMode="auto">
          <a:xfrm>
            <a:off x="3071813" y="6357938"/>
            <a:ext cx="33528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200" b="0">
              <a:solidFill>
                <a:srgbClr val="045C75"/>
              </a:solidFill>
              <a:latin typeface="Calibri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424482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589806018"/>
              </p:ext>
            </p:extLst>
          </p:nvPr>
        </p:nvGraphicFramePr>
        <p:xfrm>
          <a:off x="438886" y="2133600"/>
          <a:ext cx="8381587" cy="2995005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227203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0732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90732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43081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864097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270933">
                <a:tc rowSpan="2"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 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Отклонение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9759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сумма</a:t>
                      </a:r>
                    </a:p>
                  </a:txBody>
                  <a:tcPr anchor="ctr">
                    <a:solidFill>
                      <a:srgbClr val="EDF7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anchor="ctr">
                    <a:solidFill>
                      <a:srgbClr val="EDF7F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</a:t>
                      </a:r>
                      <a:endParaRPr lang="ru-RU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131 033,27</a:t>
                      </a:r>
                      <a:endParaRPr lang="ru-RU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127 868,35</a:t>
                      </a:r>
                      <a:endParaRPr lang="ru-RU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3 164,92</a:t>
                      </a:r>
                      <a:endParaRPr lang="ru-RU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97,6</a:t>
                      </a:r>
                      <a:endParaRPr lang="ru-RU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Расходы</a:t>
                      </a:r>
                      <a:endParaRPr lang="ru-RU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138 624,52</a:t>
                      </a:r>
                      <a:endParaRPr lang="ru-RU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134 795,13</a:t>
                      </a:r>
                      <a:endParaRPr lang="ru-RU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3 829,38</a:t>
                      </a:r>
                      <a:endParaRPr lang="ru-RU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97,2</a:t>
                      </a:r>
                      <a:endParaRPr lang="ru-RU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763501">
                <a:tc>
                  <a:txBody>
                    <a:bodyPr/>
                    <a:lstStyle/>
                    <a:p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Дефицит</a:t>
                      </a:r>
                      <a:r>
                        <a:rPr lang="ru-RU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(-), профицит (+)</a:t>
                      </a:r>
                      <a:endParaRPr lang="ru-RU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-7 591,25</a:t>
                      </a:r>
                      <a:endParaRPr lang="ru-RU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-6 926,78</a:t>
                      </a:r>
                      <a:endParaRPr lang="ru-RU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х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х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4" name="Заголовок 1"/>
          <p:cNvSpPr txBox="1">
            <a:spLocks/>
          </p:cNvSpPr>
          <p:nvPr/>
        </p:nvSpPr>
        <p:spPr bwMode="auto">
          <a:xfrm>
            <a:off x="107504" y="306099"/>
            <a:ext cx="8856984" cy="135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anose="02020603050405020304" pitchFamily="18" charset="0"/>
              </a:rPr>
              <a:t>Исполнение бюджета </a:t>
            </a: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anose="02020603050405020304" pitchFamily="18" charset="0"/>
              </a:rPr>
              <a:t/>
            </a:r>
            <a:b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anose="02020603050405020304" pitchFamily="18" charset="0"/>
              </a:rPr>
            </a:b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anose="02020603050405020304" pitchFamily="18" charset="0"/>
              </a:rPr>
              <a:t>Кондратовского</a:t>
            </a:r>
            <a:r>
              <a:rPr kumimoji="0" lang="ru-RU" sz="2800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anose="02020603050405020304" pitchFamily="18" charset="0"/>
              </a:rPr>
              <a:t> сельского поселения</a:t>
            </a: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anose="02020603050405020304" pitchFamily="18" charset="0"/>
              </a:rPr>
              <a:t>за </a:t>
            </a: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anose="02020603050405020304" pitchFamily="18" charset="0"/>
              </a:rPr>
              <a:t>2022 год, </a:t>
            </a:r>
            <a:endParaRPr kumimoji="0" lang="ru-RU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anose="02020603050405020304" pitchFamily="18" charset="0"/>
              </a:rPr>
              <a:t>тыс. рублей</a:t>
            </a:r>
            <a:endParaRPr kumimoji="0" lang="ru-RU" sz="2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1103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275466273"/>
              </p:ext>
            </p:extLst>
          </p:nvPr>
        </p:nvGraphicFramePr>
        <p:xfrm>
          <a:off x="327513" y="1556792"/>
          <a:ext cx="8416966" cy="4863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Заголовок 1"/>
          <p:cNvSpPr txBox="1">
            <a:spLocks/>
          </p:cNvSpPr>
          <p:nvPr/>
        </p:nvSpPr>
        <p:spPr bwMode="auto">
          <a:xfrm>
            <a:off x="107504" y="306099"/>
            <a:ext cx="8856984" cy="135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90000"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</a:t>
            </a:r>
            <a:r>
              <a:rPr kumimoji="0" 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Исполнение бюджета </a:t>
            </a:r>
            <a:br>
              <a:rPr kumimoji="0" 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</a:br>
            <a:r>
              <a:rPr lang="ru-RU" sz="3200" b="1" kern="0" dirty="0" smtClean="0">
                <a:solidFill>
                  <a:srgbClr val="000000"/>
                </a:solidFill>
                <a:latin typeface="Times New Roman" pitchFamily="18" charset="0"/>
              </a:rPr>
              <a:t>Кондратовского</a:t>
            </a:r>
            <a:r>
              <a:rPr kumimoji="0" 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сельского</a:t>
            </a:r>
            <a:r>
              <a:rPr kumimoji="0" lang="ru-RU" sz="3200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поселения</a:t>
            </a:r>
            <a:r>
              <a:rPr kumimoji="0" 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за 2022 год,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1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                                                                                                                 тыс. рублей</a:t>
            </a:r>
            <a:endParaRPr kumimoji="0" lang="ru-RU" sz="21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822910" y="5037898"/>
            <a:ext cx="8467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-7,7%</a:t>
            </a:r>
            <a:endParaRPr lang="ru-RU" sz="2000" b="1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1800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1706370096"/>
              </p:ext>
            </p:extLst>
          </p:nvPr>
        </p:nvGraphicFramePr>
        <p:xfrm>
          <a:off x="27192" y="1700808"/>
          <a:ext cx="9144000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Диаграмма 2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57896563"/>
              </p:ext>
            </p:extLst>
          </p:nvPr>
        </p:nvGraphicFramePr>
        <p:xfrm>
          <a:off x="107504" y="692696"/>
          <a:ext cx="8663041" cy="17281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1"/>
          <p:cNvSpPr txBox="1"/>
          <p:nvPr/>
        </p:nvSpPr>
        <p:spPr>
          <a:xfrm>
            <a:off x="2411760" y="5671929"/>
            <a:ext cx="827963" cy="288030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600" dirty="0" smtClean="0">
                <a:solidFill>
                  <a:prstClr val="black"/>
                </a:solidFill>
              </a:rPr>
              <a:t>12,4 %</a:t>
            </a:r>
            <a:endParaRPr lang="ru-RU" sz="1600" dirty="0">
              <a:solidFill>
                <a:prstClr val="black"/>
              </a:solidFill>
            </a:endParaRPr>
          </a:p>
        </p:txBody>
      </p:sp>
      <p:sp>
        <p:nvSpPr>
          <p:cNvPr id="7" name="TextBox 1"/>
          <p:cNvSpPr txBox="1"/>
          <p:nvPr/>
        </p:nvSpPr>
        <p:spPr>
          <a:xfrm>
            <a:off x="2411760" y="3717032"/>
            <a:ext cx="827963" cy="360040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600" dirty="0" smtClean="0">
                <a:solidFill>
                  <a:prstClr val="black"/>
                </a:solidFill>
              </a:rPr>
              <a:t> 84,4 %</a:t>
            </a:r>
            <a:endParaRPr lang="ru-RU" sz="1600" dirty="0">
              <a:solidFill>
                <a:prstClr val="black"/>
              </a:solidFill>
            </a:endParaRPr>
          </a:p>
        </p:txBody>
      </p:sp>
      <p:sp>
        <p:nvSpPr>
          <p:cNvPr id="8" name="TextBox 1"/>
          <p:cNvSpPr txBox="1"/>
          <p:nvPr/>
        </p:nvSpPr>
        <p:spPr>
          <a:xfrm>
            <a:off x="5436095" y="6143938"/>
            <a:ext cx="645311" cy="309397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solidFill>
                  <a:prstClr val="black"/>
                </a:solidFill>
              </a:rPr>
              <a:t>1,2 %</a:t>
            </a:r>
            <a:endParaRPr lang="ru-RU" sz="1200" dirty="0">
              <a:solidFill>
                <a:prstClr val="black"/>
              </a:solidFill>
            </a:endParaRPr>
          </a:p>
        </p:txBody>
      </p:sp>
      <p:sp>
        <p:nvSpPr>
          <p:cNvPr id="9" name="TextBox 1"/>
          <p:cNvSpPr txBox="1"/>
          <p:nvPr/>
        </p:nvSpPr>
        <p:spPr>
          <a:xfrm rot="10800000" flipV="1">
            <a:off x="5436095" y="5959961"/>
            <a:ext cx="573302" cy="174679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solidFill>
                  <a:prstClr val="black"/>
                </a:solidFill>
              </a:rPr>
              <a:t>3,6 %</a:t>
            </a:r>
            <a:endParaRPr lang="ru-RU" sz="1200" dirty="0">
              <a:solidFill>
                <a:prstClr val="black"/>
              </a:solidFill>
            </a:endParaRPr>
          </a:p>
        </p:txBody>
      </p:sp>
      <p:sp>
        <p:nvSpPr>
          <p:cNvPr id="10" name="TextBox 1"/>
          <p:cNvSpPr txBox="1"/>
          <p:nvPr/>
        </p:nvSpPr>
        <p:spPr>
          <a:xfrm>
            <a:off x="5397460" y="5445224"/>
            <a:ext cx="683947" cy="370720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600" dirty="0" smtClean="0">
                <a:solidFill>
                  <a:prstClr val="black"/>
                </a:solidFill>
              </a:rPr>
              <a:t>18,7 %</a:t>
            </a:r>
            <a:endParaRPr lang="ru-RU" sz="1600" dirty="0">
              <a:solidFill>
                <a:prstClr val="black"/>
              </a:solidFill>
            </a:endParaRPr>
          </a:p>
        </p:txBody>
      </p:sp>
      <p:sp>
        <p:nvSpPr>
          <p:cNvPr id="11" name="TextBox 1"/>
          <p:cNvSpPr txBox="1"/>
          <p:nvPr/>
        </p:nvSpPr>
        <p:spPr>
          <a:xfrm rot="10800000" flipV="1">
            <a:off x="5397451" y="3501008"/>
            <a:ext cx="683947" cy="396046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600" dirty="0" smtClean="0">
                <a:solidFill>
                  <a:prstClr val="black"/>
                </a:solidFill>
              </a:rPr>
              <a:t>76,5 %</a:t>
            </a:r>
            <a:endParaRPr lang="ru-RU" sz="1600" dirty="0">
              <a:solidFill>
                <a:prstClr val="black"/>
              </a:solidFill>
            </a:endParaRPr>
          </a:p>
        </p:txBody>
      </p:sp>
      <p:sp>
        <p:nvSpPr>
          <p:cNvPr id="12" name="TextBox 1"/>
          <p:cNvSpPr txBox="1"/>
          <p:nvPr/>
        </p:nvSpPr>
        <p:spPr>
          <a:xfrm>
            <a:off x="5397460" y="5959961"/>
            <a:ext cx="578567" cy="349359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ru-RU" sz="1600" dirty="0">
              <a:solidFill>
                <a:prstClr val="black"/>
              </a:solidFill>
            </a:endParaRPr>
          </a:p>
        </p:txBody>
      </p:sp>
      <p:sp>
        <p:nvSpPr>
          <p:cNvPr id="13" name="TextBox 1"/>
          <p:cNvSpPr txBox="1"/>
          <p:nvPr/>
        </p:nvSpPr>
        <p:spPr>
          <a:xfrm>
            <a:off x="2481590" y="6143938"/>
            <a:ext cx="683947" cy="309398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solidFill>
                  <a:prstClr val="black"/>
                </a:solidFill>
              </a:rPr>
              <a:t>0,7 %</a:t>
            </a:r>
            <a:endParaRPr lang="ru-RU" sz="1200" dirty="0">
              <a:solidFill>
                <a:prstClr val="black"/>
              </a:solidFill>
            </a:endParaRPr>
          </a:p>
        </p:txBody>
      </p:sp>
      <p:sp>
        <p:nvSpPr>
          <p:cNvPr id="14" name="Заголовок 1"/>
          <p:cNvSpPr txBox="1">
            <a:spLocks/>
          </p:cNvSpPr>
          <p:nvPr/>
        </p:nvSpPr>
        <p:spPr bwMode="auto">
          <a:xfrm>
            <a:off x="450687" y="332656"/>
            <a:ext cx="8242623" cy="2660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400" b="1" kern="0" dirty="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ru-RU" sz="2400" b="1" kern="0" dirty="0" smtClean="0">
                <a:solidFill>
                  <a:srgbClr val="000000"/>
                </a:solidFill>
                <a:latin typeface="Times New Roman" pitchFamily="18" charset="0"/>
              </a:rPr>
              <a:t>Структура доходов бюджета Кондратовского сельского поселения за 2021-2022 гг., тыс. руб.</a:t>
            </a:r>
            <a:endParaRPr lang="ru-RU" sz="2000" kern="0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" name="TextBox 1"/>
          <p:cNvSpPr txBox="1"/>
          <p:nvPr/>
        </p:nvSpPr>
        <p:spPr>
          <a:xfrm>
            <a:off x="2481590" y="5959960"/>
            <a:ext cx="758133" cy="91988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dirty="0" smtClean="0">
                <a:solidFill>
                  <a:prstClr val="black"/>
                </a:solidFill>
              </a:rPr>
              <a:t>2,5 %</a:t>
            </a:r>
            <a:endParaRPr lang="ru-RU" sz="1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0689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 bwMode="auto">
          <a:xfrm>
            <a:off x="323528" y="116632"/>
            <a:ext cx="8679040" cy="7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90000" lnSpcReduction="10000"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</a:t>
            </a: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Структура расходов бюджета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Кондратовского сельского поселения за 2022 год</a:t>
            </a:r>
            <a:endParaRPr kumimoji="0" lang="ru-RU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390576787"/>
              </p:ext>
            </p:extLst>
          </p:nvPr>
        </p:nvGraphicFramePr>
        <p:xfrm>
          <a:off x="179512" y="967586"/>
          <a:ext cx="8823056" cy="57044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91911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548680"/>
            <a:ext cx="8640960" cy="649288"/>
          </a:xfrm>
        </p:spPr>
        <p:txBody>
          <a:bodyPr/>
          <a:lstStyle/>
          <a:p>
            <a:pPr marL="0" indent="0" algn="ctr" eaLnBrk="1" hangingPunct="1">
              <a:buNone/>
            </a:pPr>
            <a:r>
              <a:rPr lang="ru-RU" altLang="ru-RU" sz="24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Исполнение бюджета Кондратовского сельского поселения </a:t>
            </a:r>
            <a:br>
              <a:rPr lang="ru-RU" altLang="ru-RU" sz="24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24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 расходам за 2022 год, тыс. руб.                                                                                                 </a:t>
            </a:r>
            <a:br>
              <a:rPr lang="ru-RU" altLang="ru-RU" sz="24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altLang="ru-RU" sz="2400" dirty="0" smtClean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2847740539"/>
              </p:ext>
            </p:extLst>
          </p:nvPr>
        </p:nvGraphicFramePr>
        <p:xfrm>
          <a:off x="395536" y="1556795"/>
          <a:ext cx="8568953" cy="518457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20684"/>
                <a:gridCol w="1568964"/>
                <a:gridCol w="1568964"/>
                <a:gridCol w="1013791"/>
                <a:gridCol w="796550"/>
              </a:tblGrid>
              <a:tr h="44442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Уточненный </a:t>
                      </a:r>
                      <a:r>
                        <a:rPr lang="ru-RU" sz="1800" u="none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480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16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16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</a:t>
                      </a:r>
                      <a:r>
                        <a:rPr lang="ru-RU" sz="180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руб</a:t>
                      </a:r>
                      <a:r>
                        <a:rPr lang="ru-RU" sz="1800" u="none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444429">
                <a:tc>
                  <a:txBody>
                    <a:bodyPr/>
                    <a:lstStyle/>
                    <a:p>
                      <a:pPr marL="72000" algn="l" fontAlgn="ctr"/>
                      <a:r>
                        <a:rPr lang="ru-RU" sz="1800" u="none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Общегосударственные вопросы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11 055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10 973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99,3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4429">
                <a:tc>
                  <a:txBody>
                    <a:bodyPr/>
                    <a:lstStyle/>
                    <a:p>
                      <a:pPr marL="72000" algn="l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Национальная оборона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503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503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3810">
                <a:tc>
                  <a:txBody>
                    <a:bodyPr/>
                    <a:lstStyle/>
                    <a:p>
                      <a:pPr marL="72000" algn="l" fontAlgn="ctr"/>
                      <a:r>
                        <a:rPr lang="ru-RU" sz="1800" u="none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Национальная безопасность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790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790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4429">
                <a:tc>
                  <a:txBody>
                    <a:bodyPr/>
                    <a:lstStyle/>
                    <a:p>
                      <a:pPr marL="72000" algn="l" fontAlgn="ctr"/>
                      <a:r>
                        <a:rPr lang="ru-RU" sz="1800" u="none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Национальная экономика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15 288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14 811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477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96,9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4429">
                <a:tc>
                  <a:txBody>
                    <a:bodyPr/>
                    <a:lstStyle/>
                    <a:p>
                      <a:pPr marL="72000" algn="l" fontAlgn="ctr"/>
                      <a:r>
                        <a:rPr lang="ru-RU" sz="1800" u="none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ЖКХ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82 482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81 344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1 138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98,6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4429">
                <a:tc>
                  <a:txBody>
                    <a:bodyPr/>
                    <a:lstStyle/>
                    <a:p>
                      <a:pPr marL="72000" algn="l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Образование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4429">
                <a:tc>
                  <a:txBody>
                    <a:bodyPr/>
                    <a:lstStyle/>
                    <a:p>
                      <a:pPr marL="72000" algn="l" fontAlgn="ctr"/>
                      <a:r>
                        <a:rPr lang="ru-RU" sz="1800" u="none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Культура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21 372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21 372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4429">
                <a:tc>
                  <a:txBody>
                    <a:bodyPr/>
                    <a:lstStyle/>
                    <a:p>
                      <a:pPr marL="72000" algn="l" fontAlgn="ctr"/>
                      <a:r>
                        <a:rPr lang="ru-RU" sz="1800" u="none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Социальная политика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4 423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4 406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99,6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4429">
                <a:tc>
                  <a:txBody>
                    <a:bodyPr/>
                    <a:lstStyle/>
                    <a:p>
                      <a:pPr marL="72000" algn="l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Физическая культура и спорт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2 637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521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2 116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19,8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6094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1" u="none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800" b="1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РАСХОДОВ</a:t>
                      </a:r>
                      <a:endParaRPr lang="ru-RU" sz="1800" b="1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1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138 625</a:t>
                      </a:r>
                      <a:endParaRPr lang="ru-RU" sz="1800" b="1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1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134 795</a:t>
                      </a:r>
                      <a:endParaRPr lang="ru-RU" sz="1800" b="1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1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3 830</a:t>
                      </a:r>
                      <a:endParaRPr lang="ru-RU" sz="1800" b="1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1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97,2</a:t>
                      </a:r>
                      <a:endParaRPr lang="ru-RU" sz="1800" b="1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25705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332656"/>
            <a:ext cx="8229600" cy="649288"/>
          </a:xfrm>
        </p:spPr>
        <p:txBody>
          <a:bodyPr/>
          <a:lstStyle/>
          <a:p>
            <a:pPr marL="0" indent="0" algn="ctr" eaLnBrk="1" hangingPunct="1">
              <a:buNone/>
            </a:pPr>
            <a:r>
              <a:rPr lang="ru-RU" altLang="ru-RU" sz="2000" b="1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Исполнение бюджетн</a:t>
            </a:r>
            <a:r>
              <a:rPr lang="ru-RU" altLang="ru-RU" sz="20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ых ассигнований по группам видов расходов классификации </a:t>
            </a:r>
            <a:r>
              <a:rPr lang="ru-RU" altLang="ru-RU" sz="2000" b="1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расходов бюджета за 2022 г., тыс. руб</a:t>
            </a:r>
            <a:r>
              <a:rPr lang="ru-RU" altLang="ru-RU" sz="1800" b="1" dirty="0" smtClean="0">
                <a:solidFill>
                  <a:schemeClr val="tx1"/>
                </a:solidFill>
                <a:effectLst/>
              </a:rPr>
              <a:t>.</a:t>
            </a:r>
            <a:r>
              <a:rPr lang="ru-RU" altLang="ru-RU" sz="1800" dirty="0" smtClean="0">
                <a:solidFill>
                  <a:schemeClr val="tx1"/>
                </a:solidFill>
                <a:effectLst/>
              </a:rPr>
              <a:t/>
            </a:r>
            <a:br>
              <a:rPr lang="ru-RU" altLang="ru-RU" sz="1800" dirty="0" smtClean="0">
                <a:solidFill>
                  <a:schemeClr val="tx1"/>
                </a:solidFill>
                <a:effectLst/>
              </a:rPr>
            </a:br>
            <a:endParaRPr lang="ru-RU" altLang="ru-RU" sz="1800" dirty="0" smtClean="0">
              <a:solidFill>
                <a:schemeClr val="tx1"/>
              </a:solidFill>
              <a:effectLst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867163002"/>
              </p:ext>
            </p:extLst>
          </p:nvPr>
        </p:nvGraphicFramePr>
        <p:xfrm>
          <a:off x="107504" y="1052736"/>
          <a:ext cx="8928991" cy="5560035"/>
        </p:xfrm>
        <a:graphic>
          <a:graphicData uri="http://schemas.openxmlformats.org/drawingml/2006/table">
            <a:tbl>
              <a:tblPr bandRow="1">
                <a:tableStyleId>{BC89EF96-8CEA-46FF-86C4-4CE0E7609802}</a:tableStyleId>
              </a:tblPr>
              <a:tblGrid>
                <a:gridCol w="537080"/>
                <a:gridCol w="4287456"/>
                <a:gridCol w="936104"/>
                <a:gridCol w="881344"/>
                <a:gridCol w="811798"/>
                <a:gridCol w="737998"/>
                <a:gridCol w="737211"/>
              </a:tblGrid>
              <a:tr h="63281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 вида </a:t>
                      </a:r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расх-в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КВР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План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Удельный вес,%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Отклонения (+/-)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</a:tr>
              <a:tr h="143451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Расходы на выплаты персоналу в целях обеспечения выполнения функций государственными (муниципальными) органами, казенными учреждениями, органами управления государственными внебюджетными фондами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18000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22 766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22 741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16,9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25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99,9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54614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Закупка товаров, работ и услуг для обеспечения государственных (муниципальных) нужд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18000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66 528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64 959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48,2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1569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97,6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51312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Социальное обеспечение и иные выплаты населению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18000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294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277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0,2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17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94,2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72189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Капитальные вложения в объекты государственной (муниципальной) собственности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18000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5 173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5 173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3,8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0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100,0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29824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Межбюджетные трансферты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18000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9 830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7 714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5,7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2 116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78,5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77162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Предоставление субсидий бюджетным, автономным учреждениям и иным некоммерческим организациям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18000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21 447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21 447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15,9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0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100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27773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Иные бюджетные ассигнования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18000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12</a:t>
                      </a:r>
                      <a:r>
                        <a:rPr lang="ru-RU" sz="1600" b="0" i="0" u="none" strike="noStrike" baseline="0" dirty="0" smtClean="0">
                          <a:effectLst/>
                          <a:latin typeface="Times New Roman"/>
                        </a:rPr>
                        <a:t> 586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12 483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9,3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103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99,2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27650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РАСХОДОВ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effectLst/>
                          <a:latin typeface="Times New Roman"/>
                        </a:rPr>
                        <a:t>138 625</a:t>
                      </a:r>
                      <a:endParaRPr lang="ru-RU" sz="16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effectLst/>
                          <a:latin typeface="Times New Roman"/>
                        </a:rPr>
                        <a:t>134 795</a:t>
                      </a:r>
                      <a:endParaRPr lang="ru-RU" sz="16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effectLst/>
                          <a:latin typeface="Times New Roman"/>
                        </a:rPr>
                        <a:t>100,0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effectLst/>
                          <a:latin typeface="Times New Roman"/>
                        </a:rPr>
                        <a:t>3</a:t>
                      </a:r>
                      <a:r>
                        <a:rPr lang="ru-RU" sz="1600" b="1" i="0" u="none" strike="noStrike" baseline="0" dirty="0" smtClean="0">
                          <a:effectLst/>
                          <a:latin typeface="Times New Roman"/>
                        </a:rPr>
                        <a:t> 830</a:t>
                      </a:r>
                      <a:endParaRPr lang="ru-RU" sz="16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effectLst/>
                          <a:latin typeface="Times New Roman"/>
                        </a:rPr>
                        <a:t>97,2</a:t>
                      </a:r>
                      <a:endParaRPr lang="ru-RU" sz="16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8398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188640"/>
            <a:ext cx="8143875" cy="428625"/>
          </a:xfrm>
        </p:spPr>
        <p:txBody>
          <a:bodyPr/>
          <a:lstStyle/>
          <a:p>
            <a:pPr marL="0" indent="0" algn="ctr" eaLnBrk="1" hangingPunct="1">
              <a:buNone/>
            </a:pPr>
            <a:r>
              <a:rPr lang="ru-RU" altLang="ru-RU" sz="24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Реализация муниципальных программ в 2022 году</a:t>
            </a:r>
            <a:br>
              <a:rPr lang="ru-RU" altLang="ru-RU" sz="24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18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     тыс. руб.</a:t>
            </a:r>
          </a:p>
        </p:txBody>
      </p:sp>
      <p:graphicFrame>
        <p:nvGraphicFramePr>
          <p:cNvPr id="469544" name="Group 55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6778468"/>
              </p:ext>
            </p:extLst>
          </p:nvPr>
        </p:nvGraphicFramePr>
        <p:xfrm>
          <a:off x="179512" y="908720"/>
          <a:ext cx="8856984" cy="5821577"/>
        </p:xfrm>
        <a:graphic>
          <a:graphicData uri="http://schemas.openxmlformats.org/drawingml/2006/table">
            <a:tbl>
              <a:tblPr bandRow="1">
                <a:tableStyleId>{BC89EF96-8CEA-46FF-86C4-4CE0E7609802}</a:tableStyleId>
              </a:tblPr>
              <a:tblGrid>
                <a:gridCol w="5688632"/>
                <a:gridCol w="1080120"/>
                <a:gridCol w="1080120"/>
                <a:gridCol w="1008112"/>
              </a:tblGrid>
              <a:tr h="834069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5" marR="91435" marT="45713" marB="4571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5" marR="91435" marT="45713" marB="4571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5" marR="91435" marT="45713" marB="4571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освоения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5" marR="91435" marT="45713" marB="45713" anchor="ctr" horzOverflow="overflow"/>
                </a:tc>
              </a:tr>
              <a:tr h="54711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Совершенствование социальной и молодежной политики на территории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3600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24 008,2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21 892,1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91,2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42063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Комплексное развитие систем коммунально-инженерной инфраструктуры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3600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61 185,8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60 695,0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99,2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42063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Развитие дорожного хозяйства и благоустройства на территории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3600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19 722,7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18 658,5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94,6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45862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Улучшение жилищных условий граждан проживающих на территории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3600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4 260,4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4 260,4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100,0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54454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Совершенствование муниципального и общественного управления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3600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3 962,5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3 913,1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98,8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54454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Обеспечение первичных мер пожарной безопасности и защиты населения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3600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710,0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710,0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100,0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54454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Формирование современной городской среды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3600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858,5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858,5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100,0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54454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Расселение аварийного жилищного фонда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3600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619,6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619,6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100,0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56085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Итого:</a:t>
                      </a:r>
                      <a:endParaRPr lang="ru-RU" sz="18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9526" marT="95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effectLst/>
                          <a:latin typeface="Times New Roman"/>
                        </a:rPr>
                        <a:t>115 327,7</a:t>
                      </a:r>
                      <a:endParaRPr lang="ru-RU" sz="18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effectLst/>
                          <a:latin typeface="Times New Roman"/>
                        </a:rPr>
                        <a:t>111 607,2</a:t>
                      </a:r>
                      <a:endParaRPr lang="ru-RU" sz="18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effectLst/>
                          <a:latin typeface="Times New Roman"/>
                        </a:rPr>
                        <a:t>96,8</a:t>
                      </a:r>
                      <a:endParaRPr lang="ru-RU" sz="18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47242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3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218811"/>
            <a:ext cx="8258175" cy="542925"/>
          </a:xfrm>
        </p:spPr>
        <p:txBody>
          <a:bodyPr/>
          <a:lstStyle/>
          <a:p>
            <a:pPr marL="0" indent="0" algn="ctr" eaLnBrk="1" hangingPunct="1">
              <a:buNone/>
            </a:pPr>
            <a:r>
              <a:rPr lang="ru-RU" altLang="ru-RU" sz="28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Расходование средств резервного фонда </a:t>
            </a:r>
            <a:br>
              <a:rPr lang="ru-RU" altLang="ru-RU" sz="28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28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 2022 году, тыс. руб.</a:t>
            </a: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9376419" y="254032"/>
            <a:ext cx="8301037" cy="42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endParaRPr lang="ru-RU" sz="2400" b="0" kern="0" dirty="0">
              <a:effectLst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4296787"/>
              </p:ext>
            </p:extLst>
          </p:nvPr>
        </p:nvGraphicFramePr>
        <p:xfrm>
          <a:off x="395536" y="1419964"/>
          <a:ext cx="8496944" cy="51053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248472"/>
                <a:gridCol w="1152128"/>
                <a:gridCol w="1224136"/>
                <a:gridCol w="921157"/>
                <a:gridCol w="951051"/>
              </a:tblGrid>
              <a:tr h="134147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Наименование, дата и номер правового акта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2" marR="5912" marT="59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Выделено на основании правового акта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2" marR="5912" marT="59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выполненных работ, услуг, поставки товаров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2" marR="5912" marT="59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Кассовые расходы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2" marR="5912" marT="59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Отклонение  ( +,-)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2" marR="5912" marT="5912" marB="0" anchor="ctr"/>
                </a:tc>
              </a:tr>
              <a:tr h="27347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2" marR="5912" marT="591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2" marR="5912" marT="591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2" marR="5912" marT="591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2" marR="5912" marT="591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2" marR="5912" marT="5912" marB="0" anchor="b"/>
                </a:tc>
              </a:tr>
              <a:tr h="134147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Решение Совета депутатов Кондратовского сельского поселения от 08.12.2021 № 270 "Об утверждении бюджета Кондратовского сельского поселения на 2022 год и на плановый период 2023 и 2024 годов"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2" marR="5912" marT="59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600,00 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2" marR="5912" marT="59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2" marR="5912" marT="59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2" marR="5912" marT="59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2" marR="5912" marT="5912" marB="0" anchor="ctr"/>
                </a:tc>
              </a:tr>
              <a:tr h="187547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Решение Думы Пермского муниципального округа Пермского края от 28.12.2022 № 98 "О внесении изменений в решение Совета депутатов Кондратовского сельского поселения от08.12.2021 № 270 "Об утверждении бюджета Кондратовского сельского поселения на 2022 год и на плановый период 2023 и 2024 годов</a:t>
                      </a:r>
                      <a:r>
                        <a:rPr lang="ru-RU" sz="16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2" marR="5912" marT="59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-600,00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2" marR="5912" marT="59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2" marR="5912" marT="59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2" marR="5912" marT="59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2" marR="5912" marT="5912" marB="0" anchor="ctr"/>
                </a:tc>
              </a:tr>
              <a:tr h="273474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ОСТАТОК СРЕДСТВ 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2" marR="5912" marT="5912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2" marR="5912" marT="5912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2" marR="5912" marT="591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2" marR="5912" marT="591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2" marR="5912" marT="5912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4836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10465</TotalTime>
  <Words>615</Words>
  <Application>Microsoft Office PowerPoint</Application>
  <PresentationFormat>Экран (4:3)</PresentationFormat>
  <Paragraphs>250</Paragraphs>
  <Slides>11</Slides>
  <Notes>6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Воздушный поток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Исполнение бюджета Кондратовского сельского поселения  по расходам за 2022 год, тыс. руб.                                                                                                  </vt:lpstr>
      <vt:lpstr>Исполнение бюджетных ассигнований по группам видов расходов классификации расходов бюджета за 2022 г., тыс. руб. </vt:lpstr>
      <vt:lpstr>Реализация муниципальных программ в 2022 году                                                                                                                            тыс. руб.</vt:lpstr>
      <vt:lpstr>Расходование средств резервного фонда  в 2022 году, тыс. руб.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feu21-01</dc:creator>
  <cp:lastModifiedBy>feu17-02</cp:lastModifiedBy>
  <cp:revision>607</cp:revision>
  <cp:lastPrinted>2023-03-20T04:51:27Z</cp:lastPrinted>
  <dcterms:created xsi:type="dcterms:W3CDTF">2018-04-12T10:07:47Z</dcterms:created>
  <dcterms:modified xsi:type="dcterms:W3CDTF">2023-04-28T04:50:29Z</dcterms:modified>
</cp:coreProperties>
</file>